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FRACTAL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[Company]</a:t>
            </a:r>
            <a:endParaRPr lang="en-US" sz="4600" dirty="0"/>
          </a:p>
        </p:txBody>
      </p:sp>
      <p:sp>
        <p:nvSpPr>
          <p:cNvPr id="4" name="Text 2"/>
          <p:cNvSpPr/>
          <p:nvPr/>
        </p:nvSpPr>
        <p:spPr>
          <a:xfrm>
            <a:off x="548640" y="2560320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[One line: what you do, for whom, and the outcome.]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548640" y="393192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[Stage] round · [Amount]</a:t>
            </a:r>
            <a:endParaRPr lang="en-US" sz="1300" dirty="0"/>
          </a:p>
          <a:p>
            <a:pPr indent="0" marL="0">
              <a:buNone/>
            </a:pPr>
            <a:r>
              <a:rPr lang="en-US" sz="12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[Founder name] · [email] · [date]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420624" cy="420624"/>
          </a:xfrm>
          <a:prstGeom prst="ellipse">
            <a:avLst/>
          </a:prstGeom>
          <a:solidFill>
            <a:srgbClr val="10B981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097280" y="457200"/>
            <a:ext cx="5486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ASK · 10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109728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ask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548640" y="2057400"/>
            <a:ext cx="786384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[Raising $X] at [stage]</a:t>
            </a:r>
            <a:endParaRPr lang="en-US" sz="16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[Use of funds: what these dollars actually buy]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4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[The milestones this round unlocks, and the metrics at the next raise]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48640" y="44805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[Founder name] · [email]   ·   Fractal · cfofractal.ca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420624" cy="420624"/>
          </a:xfrm>
          <a:prstGeom prst="ellipse">
            <a:avLst/>
          </a:prstGeom>
          <a:solidFill>
            <a:srgbClr val="10B98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005840" y="411480"/>
            <a:ext cx="5486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PROBLEM · 02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05156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problem you solve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457200" y="201168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INCLUDE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2331720"/>
            <a:ext cx="475488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[Who feels the pain, and how often]</a:t>
            </a:r>
            <a:endParaRPr lang="en-US" sz="135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[The status quo, and why it fails them]</a:t>
            </a:r>
            <a:endParaRPr lang="en-US" sz="135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[Quantify it: time, money, or risk lost]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5577840" y="2011680"/>
            <a:ext cx="3108960" cy="2331720"/>
          </a:xfrm>
          <a:prstGeom prst="rect">
            <a:avLst/>
          </a:prstGeom>
          <a:solidFill>
            <a:srgbClr val="F9F6F0"/>
          </a:solidFill>
          <a:ln w="12700">
            <a:solidFill>
              <a:srgbClr val="E5E7EB"/>
            </a:solidFill>
            <a:prstDash val="solid"/>
          </a:ln>
          <a:effectLst>
            <a:outerShdw sx="100000" sy="100000" kx="0" ky="0" algn="bl" rotWithShape="0" blurRad="101600" dist="25400" dir="8100000">
              <a:srgbClr val="0A1628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5806440" y="2240280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INVESTORS LOOK FOR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806440" y="2743200"/>
            <a:ext cx="269748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real, urgent, expensive problem</a:t>
            </a:r>
            <a:endParaRPr lang="en-US" sz="1150" dirty="0"/>
          </a:p>
          <a:p>
            <a:pPr marL="152400" indent="-1524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painkiller, not a vitamin</a:t>
            </a:r>
            <a:endParaRPr lang="en-US" sz="1150" dirty="0"/>
          </a:p>
          <a:p>
            <a:pPr marL="152400" indent="-1524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Evidence the pain is widespread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457200" y="477316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Fractal · cfofractal.ca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72400" y="477316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10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420624" cy="420624"/>
          </a:xfrm>
          <a:prstGeom prst="ellipse">
            <a:avLst/>
          </a:prstGeom>
          <a:solidFill>
            <a:srgbClr val="10B98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005840" y="411480"/>
            <a:ext cx="5486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NOW · 03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05156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now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457200" y="201168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INCLUDE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2331720"/>
            <a:ext cx="475488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[What just changed: tech, regulation, behaviour]</a:t>
            </a:r>
            <a:endParaRPr lang="en-US" sz="135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[Why this was not possible 3 years ago]</a:t>
            </a:r>
            <a:endParaRPr lang="en-US" sz="135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[The inflection you are riding]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5577840" y="2011680"/>
            <a:ext cx="3108960" cy="2331720"/>
          </a:xfrm>
          <a:prstGeom prst="rect">
            <a:avLst/>
          </a:prstGeom>
          <a:solidFill>
            <a:srgbClr val="F9F6F0"/>
          </a:solidFill>
          <a:ln w="12700">
            <a:solidFill>
              <a:srgbClr val="E5E7EB"/>
            </a:solidFill>
            <a:prstDash val="solid"/>
          </a:ln>
          <a:effectLst>
            <a:outerShdw sx="100000" sy="100000" kx="0" ky="0" algn="bl" rotWithShape="0" blurRad="101600" dist="25400" dir="8100000">
              <a:srgbClr val="0A1628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5806440" y="2240280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INVESTORS LOOK FOR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806440" y="2743200"/>
            <a:ext cx="269748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credible tailwind, not a forced story</a:t>
            </a:r>
            <a:endParaRPr lang="en-US" sz="1150" dirty="0"/>
          </a:p>
          <a:p>
            <a:pPr marL="152400" indent="-1524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Timing that favours a new entrant</a:t>
            </a:r>
            <a:endParaRPr lang="en-US" sz="1150" dirty="0"/>
          </a:p>
          <a:p>
            <a:pPr marL="152400" indent="-1524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incumbents can't simply copy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457200" y="477316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Fractal · cfofractal.ca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72400" y="477316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10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420624" cy="420624"/>
          </a:xfrm>
          <a:prstGeom prst="ellipse">
            <a:avLst/>
          </a:prstGeom>
          <a:solidFill>
            <a:srgbClr val="10B98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005840" y="411480"/>
            <a:ext cx="5486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 · 04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05156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you do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457200" y="201168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INCLUDE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2331720"/>
            <a:ext cx="475488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[Your product in one clear sentence]</a:t>
            </a:r>
            <a:endParaRPr lang="en-US" sz="135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[How it works, at a glance]</a:t>
            </a:r>
            <a:endParaRPr lang="en-US" sz="135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[Maturity: live / beta / pilots, with proof]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5577840" y="2011680"/>
            <a:ext cx="3108960" cy="2331720"/>
          </a:xfrm>
          <a:prstGeom prst="rect">
            <a:avLst/>
          </a:prstGeom>
          <a:solidFill>
            <a:srgbClr val="F9F6F0"/>
          </a:solidFill>
          <a:ln w="12700">
            <a:solidFill>
              <a:srgbClr val="E5E7EB"/>
            </a:solidFill>
            <a:prstDash val="solid"/>
          </a:ln>
          <a:effectLst>
            <a:outerShdw sx="100000" sy="100000" kx="0" ky="0" algn="bl" rotWithShape="0" blurRad="101600" dist="25400" dir="8100000">
              <a:srgbClr val="0A1628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5806440" y="2240280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INVESTORS LOOK FOR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806440" y="2743200"/>
            <a:ext cx="269748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solution that obviously fits the problem</a:t>
            </a:r>
            <a:endParaRPr lang="en-US" sz="1150" dirty="0"/>
          </a:p>
          <a:p>
            <a:pPr marL="152400" indent="-1524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Proof it works, not just a vision</a:t>
            </a:r>
            <a:endParaRPr lang="en-US" sz="1150" dirty="0"/>
          </a:p>
          <a:p>
            <a:pPr marL="152400" indent="-1524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wedge that can expand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457200" y="477316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Fractal · cfofractal.ca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72400" y="477316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10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420624" cy="420624"/>
          </a:xfrm>
          <a:prstGeom prst="ellipse">
            <a:avLst/>
          </a:prstGeom>
          <a:solidFill>
            <a:srgbClr val="10B98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005840" y="411480"/>
            <a:ext cx="5486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TRACTION · 05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05156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Traction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457200" y="2011680"/>
            <a:ext cx="8229600" cy="2148840"/>
          </a:xfrm>
          <a:prstGeom prst="rect">
            <a:avLst/>
          </a:prstGeom>
          <a:solidFill>
            <a:srgbClr val="F9F6F0"/>
          </a:solidFill>
          <a:ln w="12700">
            <a:solidFill>
              <a:srgbClr val="E5E7EB"/>
            </a:solidFill>
            <a:prstDash val="solid"/>
          </a:ln>
          <a:effectLst>
            <a:outerShdw sx="100000" sy="100000" kx="0" ky="0" algn="bl" rotWithShape="0" blurRad="101600" dist="25400" dir="8100000">
              <a:srgbClr val="0A1628">
                <a:alpha val="1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914400" y="2606040"/>
            <a:ext cx="7315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spcAft>
                <a:spcPts val="800"/>
              </a:spcAft>
              <a:buNone/>
            </a:pPr>
            <a:r>
              <a:rPr lang="en-US" sz="16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Your strongest proof, as one chart ]</a:t>
            </a:r>
            <a:endParaRPr lang="en-US" sz="16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Revenue, active users, pipeline, or retention over time. One line that goes up and to the right beats ten bullet points.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57200" y="477316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Fractal · cfofractal.ca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7772400" y="477316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10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420624" cy="420624"/>
          </a:xfrm>
          <a:prstGeom prst="ellipse">
            <a:avLst/>
          </a:prstGeom>
          <a:solidFill>
            <a:srgbClr val="10B98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005840" y="411480"/>
            <a:ext cx="5486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MODEL · 06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05156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you make money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457200" y="201168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INCLUDE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2331720"/>
            <a:ext cx="475488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[Pricing and packaging]</a:t>
            </a:r>
            <a:endParaRPr lang="en-US" sz="135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[Unit economics: ACV, gross margin, CAC payback]</a:t>
            </a:r>
            <a:endParaRPr lang="en-US" sz="135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[Expansion / net revenue retention motion]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5577840" y="2011680"/>
            <a:ext cx="3108960" cy="2331720"/>
          </a:xfrm>
          <a:prstGeom prst="rect">
            <a:avLst/>
          </a:prstGeom>
          <a:solidFill>
            <a:srgbClr val="F9F6F0"/>
          </a:solidFill>
          <a:ln w="12700">
            <a:solidFill>
              <a:srgbClr val="E5E7EB"/>
            </a:solidFill>
            <a:prstDash val="solid"/>
          </a:ln>
          <a:effectLst>
            <a:outerShdw sx="100000" sy="100000" kx="0" ky="0" algn="bl" rotWithShape="0" blurRad="101600" dist="25400" dir="8100000">
              <a:srgbClr val="0A1628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5806440" y="2240280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INVESTORS LOOK FOR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806440" y="2743200"/>
            <a:ext cx="269748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Economics that improve with scale</a:t>
            </a:r>
            <a:endParaRPr lang="en-US" sz="1150" dirty="0"/>
          </a:p>
          <a:p>
            <a:pPr marL="152400" indent="-1524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Margins that support a venture outcome</a:t>
            </a:r>
            <a:endParaRPr lang="en-US" sz="1150" dirty="0"/>
          </a:p>
          <a:p>
            <a:pPr marL="152400" indent="-1524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repeatable path to revenue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457200" y="477316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Fractal · cfofractal.ca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72400" y="477316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10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420624" cy="420624"/>
          </a:xfrm>
          <a:prstGeom prst="ellipse">
            <a:avLst/>
          </a:prstGeom>
          <a:solidFill>
            <a:srgbClr val="10B98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005840" y="411480"/>
            <a:ext cx="5486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 · 07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05156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market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457200" y="201168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INCLUDE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2331720"/>
            <a:ext cx="475488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[TAM / SAM / SOM, built bottom-up]</a:t>
            </a:r>
            <a:endParaRPr lang="en-US" sz="135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[Your beachhead, then the expansion]</a:t>
            </a:r>
            <a:endParaRPr lang="en-US" sz="135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[Why this market is growing]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5577840" y="2011680"/>
            <a:ext cx="3108960" cy="2331720"/>
          </a:xfrm>
          <a:prstGeom prst="rect">
            <a:avLst/>
          </a:prstGeom>
          <a:solidFill>
            <a:srgbClr val="F9F6F0"/>
          </a:solidFill>
          <a:ln w="12700">
            <a:solidFill>
              <a:srgbClr val="E5E7EB"/>
            </a:solidFill>
            <a:prstDash val="solid"/>
          </a:ln>
          <a:effectLst>
            <a:outerShdw sx="100000" sy="100000" kx="0" ky="0" algn="bl" rotWithShape="0" blurRad="101600" dist="25400" dir="8100000">
              <a:srgbClr val="0A1628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5806440" y="2240280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INVESTORS LOOK FOR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806440" y="2743200"/>
            <a:ext cx="269748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big, reachable market</a:t>
            </a:r>
            <a:endParaRPr lang="en-US" sz="1150" dirty="0"/>
          </a:p>
          <a:p>
            <a:pPr marL="152400" indent="-1524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you know YOUR slice precisely</a:t>
            </a:r>
            <a:endParaRPr lang="en-US" sz="1150" dirty="0"/>
          </a:p>
          <a:p>
            <a:pPr marL="152400" indent="-1524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bottom-up number, not a top-down guess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457200" y="477316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Fractal · cfofractal.ca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72400" y="477316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/ 10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420624" cy="420624"/>
          </a:xfrm>
          <a:prstGeom prst="ellipse">
            <a:avLst/>
          </a:prstGeom>
          <a:solidFill>
            <a:srgbClr val="10B98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005840" y="411480"/>
            <a:ext cx="5486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COMPETITION · 08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05156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you win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457200" y="201168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INCLUDE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2331720"/>
            <a:ext cx="475488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[The landscape, honestly mapped]</a:t>
            </a:r>
            <a:endParaRPr lang="en-US" sz="135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[Your unfair advantage or moat]</a:t>
            </a:r>
            <a:endParaRPr lang="en-US" sz="135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[What you do that they structurally can't]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5577840" y="2011680"/>
            <a:ext cx="3108960" cy="2331720"/>
          </a:xfrm>
          <a:prstGeom prst="rect">
            <a:avLst/>
          </a:prstGeom>
          <a:solidFill>
            <a:srgbClr val="F9F6F0"/>
          </a:solidFill>
          <a:ln w="12700">
            <a:solidFill>
              <a:srgbClr val="E5E7EB"/>
            </a:solidFill>
            <a:prstDash val="solid"/>
          </a:ln>
          <a:effectLst>
            <a:outerShdw sx="100000" sy="100000" kx="0" ky="0" algn="bl" rotWithShape="0" blurRad="101600" dist="25400" dir="8100000">
              <a:srgbClr val="0A1628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5806440" y="2240280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INVESTORS LOOK FOR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806440" y="2743200"/>
            <a:ext cx="269748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durable edge, not 'faster/cheaper'</a:t>
            </a:r>
            <a:endParaRPr lang="en-US" sz="1150" dirty="0"/>
          </a:p>
          <a:p>
            <a:pPr marL="152400" indent="-1524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Awareness of the real alternatives</a:t>
            </a:r>
            <a:endParaRPr lang="en-US" sz="1150" dirty="0"/>
          </a:p>
          <a:p>
            <a:pPr marL="152400" indent="-1524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moat that compounds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457200" y="477316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Fractal · cfofractal.ca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72400" y="477316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 / 10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420624" cy="420624"/>
          </a:xfrm>
          <a:prstGeom prst="ellipse">
            <a:avLst/>
          </a:prstGeom>
          <a:solidFill>
            <a:srgbClr val="10B98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005840" y="411480"/>
            <a:ext cx="5486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 · 09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05156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team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457200" y="201168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INCLUDE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2331720"/>
            <a:ext cx="475488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[Founders, and why you for this problem]</a:t>
            </a:r>
            <a:endParaRPr lang="en-US" sz="135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[Key hires, and the gaps you will fill]</a:t>
            </a:r>
            <a:endParaRPr lang="en-US" sz="135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[Proof: prior exits, domain depth, speed]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5577840" y="2011680"/>
            <a:ext cx="3108960" cy="2331720"/>
          </a:xfrm>
          <a:prstGeom prst="rect">
            <a:avLst/>
          </a:prstGeom>
          <a:solidFill>
            <a:srgbClr val="F9F6F0"/>
          </a:solidFill>
          <a:ln w="12700">
            <a:solidFill>
              <a:srgbClr val="E5E7EB"/>
            </a:solidFill>
            <a:prstDash val="solid"/>
          </a:ln>
          <a:effectLst>
            <a:outerShdw sx="100000" sy="100000" kx="0" ky="0" algn="bl" rotWithShape="0" blurRad="101600" dist="25400" dir="8100000">
              <a:srgbClr val="0A1628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5806440" y="2240280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INVESTORS LOOK FOR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806440" y="2743200"/>
            <a:ext cx="269748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Founder-market fit</a:t>
            </a:r>
            <a:endParaRPr lang="en-US" sz="1150" dirty="0"/>
          </a:p>
          <a:p>
            <a:pPr marL="152400" indent="-1524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ability to recruit A-players</a:t>
            </a:r>
            <a:endParaRPr lang="en-US" sz="1150" dirty="0"/>
          </a:p>
          <a:p>
            <a:pPr marL="152400" indent="-1524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this team, not another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457200" y="477316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Fractal · cfofractal.ca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72400" y="477316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 / 10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Investor deck — skeleton</dc:title>
  <dc:subject>PptxGenJS Presentation</dc:subject>
  <dc:creator>Fractal</dc:creator>
  <cp:lastModifiedBy>Fractal</cp:lastModifiedBy>
  <cp:revision>1</cp:revision>
  <dcterms:created xsi:type="dcterms:W3CDTF">2026-06-09T00:23:46Z</dcterms:created>
  <dcterms:modified xsi:type="dcterms:W3CDTF">2026-06-09T00:23:46Z</dcterms:modified>
</cp:coreProperties>
</file>